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2" r:id="rId4"/>
    <p:sldId id="259" r:id="rId5"/>
    <p:sldId id="260" r:id="rId6"/>
    <p:sldId id="258" r:id="rId7"/>
    <p:sldId id="261" r:id="rId8"/>
    <p:sldId id="263" r:id="rId9"/>
    <p:sldId id="270" r:id="rId10"/>
    <p:sldId id="264" r:id="rId11"/>
    <p:sldId id="267" r:id="rId12"/>
    <p:sldId id="265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80" r:id="rId22"/>
    <p:sldId id="281" r:id="rId23"/>
    <p:sldId id="282" r:id="rId24"/>
    <p:sldId id="278" r:id="rId25"/>
    <p:sldId id="283" r:id="rId26"/>
    <p:sldId id="279" r:id="rId27"/>
    <p:sldId id="27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903F5-F469-4947-B6F8-279CCB1414A0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FEEA0B-1C4F-4E7B-A8D0-92E3EDEC53E7}">
      <dgm:prSet/>
      <dgm:spPr/>
      <dgm:t>
        <a:bodyPr/>
        <a:lstStyle/>
        <a:p>
          <a:r>
            <a:rPr lang="en-US"/>
            <a:t>Data Collection for Virginia</a:t>
          </a:r>
        </a:p>
      </dgm:t>
    </dgm:pt>
    <dgm:pt modelId="{36B163DF-CAF0-466B-8523-0A09A9C69091}" type="parTrans" cxnId="{E166D4CD-CEC9-4638-BAA6-4AE99C8FF899}">
      <dgm:prSet/>
      <dgm:spPr/>
      <dgm:t>
        <a:bodyPr/>
        <a:lstStyle/>
        <a:p>
          <a:endParaRPr lang="en-US"/>
        </a:p>
      </dgm:t>
    </dgm:pt>
    <dgm:pt modelId="{54DDD64E-A048-4D91-868B-9BCCA2636DF3}" type="sibTrans" cxnId="{E166D4CD-CEC9-4638-BAA6-4AE99C8FF89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B5CF38D-B786-4F9D-9CF3-F2525BC958C1}">
      <dgm:prSet/>
      <dgm:spPr/>
      <dgm:t>
        <a:bodyPr/>
        <a:lstStyle/>
        <a:p>
          <a:r>
            <a:rPr lang="en-US"/>
            <a:t>Find applicable shapefile and population datasets</a:t>
          </a:r>
        </a:p>
      </dgm:t>
    </dgm:pt>
    <dgm:pt modelId="{73021B40-F731-4EAB-82F9-E442F4BFCE14}" type="parTrans" cxnId="{1E44A7F7-F5A9-462F-B286-59B7B774835C}">
      <dgm:prSet/>
      <dgm:spPr/>
      <dgm:t>
        <a:bodyPr/>
        <a:lstStyle/>
        <a:p>
          <a:endParaRPr lang="en-US"/>
        </a:p>
      </dgm:t>
    </dgm:pt>
    <dgm:pt modelId="{2F269DD9-510B-4A19-BED7-67C7FB1CB7FA}" type="sibTrans" cxnId="{1E44A7F7-F5A9-462F-B286-59B7B774835C}">
      <dgm:prSet/>
      <dgm:spPr/>
      <dgm:t>
        <a:bodyPr/>
        <a:lstStyle/>
        <a:p>
          <a:endParaRPr lang="en-US"/>
        </a:p>
      </dgm:t>
    </dgm:pt>
    <dgm:pt modelId="{6E8D01C3-4847-4661-AFD7-333CB85FC3D3}">
      <dgm:prSet/>
      <dgm:spPr/>
      <dgm:t>
        <a:bodyPr/>
        <a:lstStyle/>
        <a:p>
          <a:r>
            <a:rPr lang="en-US"/>
            <a:t>Format Population and Census Block Data for Algorithm</a:t>
          </a:r>
        </a:p>
      </dgm:t>
    </dgm:pt>
    <dgm:pt modelId="{CECD1B27-FB7F-499B-9089-B85D5EDFA9ED}" type="parTrans" cxnId="{818EDF32-E994-45FA-9197-BAC8BAD8FE58}">
      <dgm:prSet/>
      <dgm:spPr/>
      <dgm:t>
        <a:bodyPr/>
        <a:lstStyle/>
        <a:p>
          <a:endParaRPr lang="en-US"/>
        </a:p>
      </dgm:t>
    </dgm:pt>
    <dgm:pt modelId="{BF76B233-1F2F-4E9C-8C49-7182C0CE7384}" type="sibTrans" cxnId="{818EDF32-E994-45FA-9197-BAC8BAD8FE5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58563EC-0862-4D2E-922E-C4A4C28FC940}">
      <dgm:prSet/>
      <dgm:spPr/>
      <dgm:t>
        <a:bodyPr/>
        <a:lstStyle/>
        <a:p>
          <a:r>
            <a:rPr lang="en-US"/>
            <a:t>Run Application to Create Maps for Virginia</a:t>
          </a:r>
        </a:p>
      </dgm:t>
    </dgm:pt>
    <dgm:pt modelId="{9575C1E0-282A-44CC-835C-6148F14AC288}" type="parTrans" cxnId="{835F5F6B-9138-4DBC-A319-8D115B2E9117}">
      <dgm:prSet/>
      <dgm:spPr/>
      <dgm:t>
        <a:bodyPr/>
        <a:lstStyle/>
        <a:p>
          <a:endParaRPr lang="en-US"/>
        </a:p>
      </dgm:t>
    </dgm:pt>
    <dgm:pt modelId="{401C181B-A9A1-480A-86FE-ED53E116B272}" type="sibTrans" cxnId="{835F5F6B-9138-4DBC-A319-8D115B2E911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606D767-6501-4A6B-845B-2BB44F2846EF}">
      <dgm:prSet/>
      <dgm:spPr/>
      <dgm:t>
        <a:bodyPr/>
        <a:lstStyle/>
        <a:p>
          <a:r>
            <a:rPr lang="en-US"/>
            <a:t>Use Map Output to Create Standard Shapefiles</a:t>
          </a:r>
        </a:p>
      </dgm:t>
    </dgm:pt>
    <dgm:pt modelId="{BA09DA95-8E6B-48C1-85A7-A6DF6E8F3A06}" type="parTrans" cxnId="{E1122F55-DA81-4727-B268-01D3FFFB5BB7}">
      <dgm:prSet/>
      <dgm:spPr/>
      <dgm:t>
        <a:bodyPr/>
        <a:lstStyle/>
        <a:p>
          <a:endParaRPr lang="en-US"/>
        </a:p>
      </dgm:t>
    </dgm:pt>
    <dgm:pt modelId="{40D1327E-EA5C-462D-813E-6F96432F05C7}" type="sibTrans" cxnId="{E1122F55-DA81-4727-B268-01D3FFFB5BB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AFB7052-8070-47D8-B635-DD2517663B6F}">
      <dgm:prSet/>
      <dgm:spPr/>
      <dgm:t>
        <a:bodyPr/>
        <a:lstStyle/>
        <a:p>
          <a:r>
            <a:rPr lang="en-US"/>
            <a:t>Generate District Maps Without splitting Census Blocks</a:t>
          </a:r>
        </a:p>
      </dgm:t>
    </dgm:pt>
    <dgm:pt modelId="{6A9C1EA0-1B54-47AD-88BB-DE0B6F0DDC1B}" type="parTrans" cxnId="{8C3F653D-0A22-4E79-A397-B63C30BE23D8}">
      <dgm:prSet/>
      <dgm:spPr/>
      <dgm:t>
        <a:bodyPr/>
        <a:lstStyle/>
        <a:p>
          <a:endParaRPr lang="en-US"/>
        </a:p>
      </dgm:t>
    </dgm:pt>
    <dgm:pt modelId="{36FFA303-F983-4EB9-BB19-90168ED85114}" type="sibTrans" cxnId="{8C3F653D-0A22-4E79-A397-B63C30BE23D8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F21CD67-6483-4AD1-85FB-5D50718425E7}" type="pres">
      <dgm:prSet presAssocID="{7DD903F5-F469-4947-B6F8-279CCB1414A0}" presName="Name0" presStyleCnt="0">
        <dgm:presLayoutVars>
          <dgm:animLvl val="lvl"/>
          <dgm:resizeHandles val="exact"/>
        </dgm:presLayoutVars>
      </dgm:prSet>
      <dgm:spPr/>
    </dgm:pt>
    <dgm:pt modelId="{EDDEE5B2-F56F-40D0-86B6-70DF96322BA1}" type="pres">
      <dgm:prSet presAssocID="{BDFEEA0B-1C4F-4E7B-A8D0-92E3EDEC53E7}" presName="compositeNode" presStyleCnt="0">
        <dgm:presLayoutVars>
          <dgm:bulletEnabled val="1"/>
        </dgm:presLayoutVars>
      </dgm:prSet>
      <dgm:spPr/>
    </dgm:pt>
    <dgm:pt modelId="{AEACCDB1-2E23-4675-BDAA-D707FB735FDC}" type="pres">
      <dgm:prSet presAssocID="{BDFEEA0B-1C4F-4E7B-A8D0-92E3EDEC53E7}" presName="bgRect" presStyleLbl="bgAccFollowNode1" presStyleIdx="0" presStyleCnt="5"/>
      <dgm:spPr/>
    </dgm:pt>
    <dgm:pt modelId="{DAC594EB-E76C-4A8B-B028-4A507BF00FEB}" type="pres">
      <dgm:prSet presAssocID="{54DDD64E-A048-4D91-868B-9BCCA2636DF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8909F0-B647-44D3-B009-185142F1B2A7}" type="pres">
      <dgm:prSet presAssocID="{BDFEEA0B-1C4F-4E7B-A8D0-92E3EDEC53E7}" presName="bottomLine" presStyleLbl="alignNode1" presStyleIdx="1" presStyleCnt="10">
        <dgm:presLayoutVars/>
      </dgm:prSet>
      <dgm:spPr/>
    </dgm:pt>
    <dgm:pt modelId="{2A9B394E-0C25-4E52-B4E7-FAF9EE093529}" type="pres">
      <dgm:prSet presAssocID="{BDFEEA0B-1C4F-4E7B-A8D0-92E3EDEC53E7}" presName="nodeText" presStyleLbl="bgAccFollowNode1" presStyleIdx="0" presStyleCnt="5">
        <dgm:presLayoutVars>
          <dgm:bulletEnabled val="1"/>
        </dgm:presLayoutVars>
      </dgm:prSet>
      <dgm:spPr/>
    </dgm:pt>
    <dgm:pt modelId="{71C0FCB8-08CC-49B6-AF1F-00E0E40307CD}" type="pres">
      <dgm:prSet presAssocID="{54DDD64E-A048-4D91-868B-9BCCA2636DF3}" presName="sibTrans" presStyleCnt="0"/>
      <dgm:spPr/>
    </dgm:pt>
    <dgm:pt modelId="{89F88074-C1C3-4485-BCDA-29DE0B3C6CE2}" type="pres">
      <dgm:prSet presAssocID="{6E8D01C3-4847-4661-AFD7-333CB85FC3D3}" presName="compositeNode" presStyleCnt="0">
        <dgm:presLayoutVars>
          <dgm:bulletEnabled val="1"/>
        </dgm:presLayoutVars>
      </dgm:prSet>
      <dgm:spPr/>
    </dgm:pt>
    <dgm:pt modelId="{4B3E29C4-22E2-4F93-AAAC-B4E9E2E63E29}" type="pres">
      <dgm:prSet presAssocID="{6E8D01C3-4847-4661-AFD7-333CB85FC3D3}" presName="bgRect" presStyleLbl="bgAccFollowNode1" presStyleIdx="1" presStyleCnt="5"/>
      <dgm:spPr/>
    </dgm:pt>
    <dgm:pt modelId="{88811D03-667E-458F-BAFB-A5C3E5814A4B}" type="pres">
      <dgm:prSet presAssocID="{BF76B233-1F2F-4E9C-8C49-7182C0CE738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FF1D832-EA8A-4017-ABB3-BCBF9A2410D5}" type="pres">
      <dgm:prSet presAssocID="{6E8D01C3-4847-4661-AFD7-333CB85FC3D3}" presName="bottomLine" presStyleLbl="alignNode1" presStyleIdx="3" presStyleCnt="10">
        <dgm:presLayoutVars/>
      </dgm:prSet>
      <dgm:spPr/>
    </dgm:pt>
    <dgm:pt modelId="{C1EFEAF1-EEE3-4391-B35B-D476806A7985}" type="pres">
      <dgm:prSet presAssocID="{6E8D01C3-4847-4661-AFD7-333CB85FC3D3}" presName="nodeText" presStyleLbl="bgAccFollowNode1" presStyleIdx="1" presStyleCnt="5">
        <dgm:presLayoutVars>
          <dgm:bulletEnabled val="1"/>
        </dgm:presLayoutVars>
      </dgm:prSet>
      <dgm:spPr/>
    </dgm:pt>
    <dgm:pt modelId="{75FF5430-6C84-4418-84E5-409EFB033AAB}" type="pres">
      <dgm:prSet presAssocID="{BF76B233-1F2F-4E9C-8C49-7182C0CE7384}" presName="sibTrans" presStyleCnt="0"/>
      <dgm:spPr/>
    </dgm:pt>
    <dgm:pt modelId="{BAE919DE-73F3-436C-B7FD-5B8790145E03}" type="pres">
      <dgm:prSet presAssocID="{D58563EC-0862-4D2E-922E-C4A4C28FC940}" presName="compositeNode" presStyleCnt="0">
        <dgm:presLayoutVars>
          <dgm:bulletEnabled val="1"/>
        </dgm:presLayoutVars>
      </dgm:prSet>
      <dgm:spPr/>
    </dgm:pt>
    <dgm:pt modelId="{7881EBC9-75EC-4316-808B-0934ED7C3E75}" type="pres">
      <dgm:prSet presAssocID="{D58563EC-0862-4D2E-922E-C4A4C28FC940}" presName="bgRect" presStyleLbl="bgAccFollowNode1" presStyleIdx="2" presStyleCnt="5"/>
      <dgm:spPr/>
    </dgm:pt>
    <dgm:pt modelId="{E79120CC-F8BE-4036-8232-09B63BDA62A5}" type="pres">
      <dgm:prSet presAssocID="{401C181B-A9A1-480A-86FE-ED53E116B272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92D36F9-35EF-4770-BD28-AEF8694230C8}" type="pres">
      <dgm:prSet presAssocID="{D58563EC-0862-4D2E-922E-C4A4C28FC940}" presName="bottomLine" presStyleLbl="alignNode1" presStyleIdx="5" presStyleCnt="10">
        <dgm:presLayoutVars/>
      </dgm:prSet>
      <dgm:spPr/>
    </dgm:pt>
    <dgm:pt modelId="{0B5D8E12-6095-4F28-A934-0835A7AA812C}" type="pres">
      <dgm:prSet presAssocID="{D58563EC-0862-4D2E-922E-C4A4C28FC940}" presName="nodeText" presStyleLbl="bgAccFollowNode1" presStyleIdx="2" presStyleCnt="5">
        <dgm:presLayoutVars>
          <dgm:bulletEnabled val="1"/>
        </dgm:presLayoutVars>
      </dgm:prSet>
      <dgm:spPr/>
    </dgm:pt>
    <dgm:pt modelId="{C94E12B6-DF32-4669-A54D-C308AAE07CD6}" type="pres">
      <dgm:prSet presAssocID="{401C181B-A9A1-480A-86FE-ED53E116B272}" presName="sibTrans" presStyleCnt="0"/>
      <dgm:spPr/>
    </dgm:pt>
    <dgm:pt modelId="{C8BA5AD1-1D90-405A-B4B7-8ABBCD287028}" type="pres">
      <dgm:prSet presAssocID="{1606D767-6501-4A6B-845B-2BB44F2846EF}" presName="compositeNode" presStyleCnt="0">
        <dgm:presLayoutVars>
          <dgm:bulletEnabled val="1"/>
        </dgm:presLayoutVars>
      </dgm:prSet>
      <dgm:spPr/>
    </dgm:pt>
    <dgm:pt modelId="{19156715-9D2D-4A42-857C-9638D935161C}" type="pres">
      <dgm:prSet presAssocID="{1606D767-6501-4A6B-845B-2BB44F2846EF}" presName="bgRect" presStyleLbl="bgAccFollowNode1" presStyleIdx="3" presStyleCnt="5"/>
      <dgm:spPr/>
    </dgm:pt>
    <dgm:pt modelId="{89B5945A-501A-4B75-96D6-DF4AF7C293BD}" type="pres">
      <dgm:prSet presAssocID="{40D1327E-EA5C-462D-813E-6F96432F05C7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0D9934D3-7CDC-41F5-AD7D-4F69D38D34DD}" type="pres">
      <dgm:prSet presAssocID="{1606D767-6501-4A6B-845B-2BB44F2846EF}" presName="bottomLine" presStyleLbl="alignNode1" presStyleIdx="7" presStyleCnt="10">
        <dgm:presLayoutVars/>
      </dgm:prSet>
      <dgm:spPr/>
    </dgm:pt>
    <dgm:pt modelId="{22B61CE8-7548-47A1-9A0F-BEC9CD429162}" type="pres">
      <dgm:prSet presAssocID="{1606D767-6501-4A6B-845B-2BB44F2846EF}" presName="nodeText" presStyleLbl="bgAccFollowNode1" presStyleIdx="3" presStyleCnt="5">
        <dgm:presLayoutVars>
          <dgm:bulletEnabled val="1"/>
        </dgm:presLayoutVars>
      </dgm:prSet>
      <dgm:spPr/>
    </dgm:pt>
    <dgm:pt modelId="{E9DBE677-28FA-4711-BF36-4B879F5E033B}" type="pres">
      <dgm:prSet presAssocID="{40D1327E-EA5C-462D-813E-6F96432F05C7}" presName="sibTrans" presStyleCnt="0"/>
      <dgm:spPr/>
    </dgm:pt>
    <dgm:pt modelId="{AB4D4F51-8580-478A-9B27-D56D54CD104C}" type="pres">
      <dgm:prSet presAssocID="{6AFB7052-8070-47D8-B635-DD2517663B6F}" presName="compositeNode" presStyleCnt="0">
        <dgm:presLayoutVars>
          <dgm:bulletEnabled val="1"/>
        </dgm:presLayoutVars>
      </dgm:prSet>
      <dgm:spPr/>
    </dgm:pt>
    <dgm:pt modelId="{D9B60E88-C88C-43D4-99C4-32306762D2CA}" type="pres">
      <dgm:prSet presAssocID="{6AFB7052-8070-47D8-B635-DD2517663B6F}" presName="bgRect" presStyleLbl="bgAccFollowNode1" presStyleIdx="4" presStyleCnt="5"/>
      <dgm:spPr/>
    </dgm:pt>
    <dgm:pt modelId="{59CB82CF-DB7D-422C-99E3-98413F29C227}" type="pres">
      <dgm:prSet presAssocID="{36FFA303-F983-4EB9-BB19-90168ED85114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FCAAD35-8284-4E46-AC99-4DF51EE693A9}" type="pres">
      <dgm:prSet presAssocID="{6AFB7052-8070-47D8-B635-DD2517663B6F}" presName="bottomLine" presStyleLbl="alignNode1" presStyleIdx="9" presStyleCnt="10">
        <dgm:presLayoutVars/>
      </dgm:prSet>
      <dgm:spPr/>
    </dgm:pt>
    <dgm:pt modelId="{85886554-EC07-48F8-BC7A-F7773BBC2085}" type="pres">
      <dgm:prSet presAssocID="{6AFB7052-8070-47D8-B635-DD2517663B6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EDC4CF0D-1258-4ED9-8091-6523422D73B9}" type="presOf" srcId="{6AFB7052-8070-47D8-B635-DD2517663B6F}" destId="{D9B60E88-C88C-43D4-99C4-32306762D2CA}" srcOrd="0" destOrd="0" presId="urn:microsoft.com/office/officeart/2016/7/layout/BasicLinearProcessNumbered"/>
    <dgm:cxn modelId="{624F0C0F-609F-48D9-976D-06C0B6C95112}" type="presOf" srcId="{6E8D01C3-4847-4661-AFD7-333CB85FC3D3}" destId="{4B3E29C4-22E2-4F93-AAAC-B4E9E2E63E29}" srcOrd="0" destOrd="0" presId="urn:microsoft.com/office/officeart/2016/7/layout/BasicLinearProcessNumbered"/>
    <dgm:cxn modelId="{98D85C1E-8E38-423C-A6F4-085665918AEF}" type="presOf" srcId="{AB5CF38D-B786-4F9D-9CF3-F2525BC958C1}" destId="{2A9B394E-0C25-4E52-B4E7-FAF9EE093529}" srcOrd="0" destOrd="1" presId="urn:microsoft.com/office/officeart/2016/7/layout/BasicLinearProcessNumbered"/>
    <dgm:cxn modelId="{7D9D4E2C-0F78-4527-9596-597E23FD21F7}" type="presOf" srcId="{BDFEEA0B-1C4F-4E7B-A8D0-92E3EDEC53E7}" destId="{AEACCDB1-2E23-4675-BDAA-D707FB735FDC}" srcOrd="0" destOrd="0" presId="urn:microsoft.com/office/officeart/2016/7/layout/BasicLinearProcessNumbered"/>
    <dgm:cxn modelId="{10807D2C-52F9-404D-9771-266FB5CB74EE}" type="presOf" srcId="{D58563EC-0862-4D2E-922E-C4A4C28FC940}" destId="{7881EBC9-75EC-4316-808B-0934ED7C3E75}" srcOrd="0" destOrd="0" presId="urn:microsoft.com/office/officeart/2016/7/layout/BasicLinearProcessNumbered"/>
    <dgm:cxn modelId="{58A4812C-B6C3-4381-8154-C9DBCA8212E3}" type="presOf" srcId="{D58563EC-0862-4D2E-922E-C4A4C28FC940}" destId="{0B5D8E12-6095-4F28-A934-0835A7AA812C}" srcOrd="1" destOrd="0" presId="urn:microsoft.com/office/officeart/2016/7/layout/BasicLinearProcessNumbered"/>
    <dgm:cxn modelId="{818EDF32-E994-45FA-9197-BAC8BAD8FE58}" srcId="{7DD903F5-F469-4947-B6F8-279CCB1414A0}" destId="{6E8D01C3-4847-4661-AFD7-333CB85FC3D3}" srcOrd="1" destOrd="0" parTransId="{CECD1B27-FB7F-499B-9089-B85D5EDFA9ED}" sibTransId="{BF76B233-1F2F-4E9C-8C49-7182C0CE7384}"/>
    <dgm:cxn modelId="{8C3F653D-0A22-4E79-A397-B63C30BE23D8}" srcId="{7DD903F5-F469-4947-B6F8-279CCB1414A0}" destId="{6AFB7052-8070-47D8-B635-DD2517663B6F}" srcOrd="4" destOrd="0" parTransId="{6A9C1EA0-1B54-47AD-88BB-DE0B6F0DDC1B}" sibTransId="{36FFA303-F983-4EB9-BB19-90168ED85114}"/>
    <dgm:cxn modelId="{3AC1423F-2621-4D75-926A-E86B3002A05A}" type="presOf" srcId="{7DD903F5-F469-4947-B6F8-279CCB1414A0}" destId="{6F21CD67-6483-4AD1-85FB-5D50718425E7}" srcOrd="0" destOrd="0" presId="urn:microsoft.com/office/officeart/2016/7/layout/BasicLinearProcessNumbered"/>
    <dgm:cxn modelId="{CC26913F-6187-4106-8A4E-BBF0DE4D97A0}" type="presOf" srcId="{BF76B233-1F2F-4E9C-8C49-7182C0CE7384}" destId="{88811D03-667E-458F-BAFB-A5C3E5814A4B}" srcOrd="0" destOrd="0" presId="urn:microsoft.com/office/officeart/2016/7/layout/BasicLinearProcessNumbered"/>
    <dgm:cxn modelId="{835F5F6B-9138-4DBC-A319-8D115B2E9117}" srcId="{7DD903F5-F469-4947-B6F8-279CCB1414A0}" destId="{D58563EC-0862-4D2E-922E-C4A4C28FC940}" srcOrd="2" destOrd="0" parTransId="{9575C1E0-282A-44CC-835C-6148F14AC288}" sibTransId="{401C181B-A9A1-480A-86FE-ED53E116B272}"/>
    <dgm:cxn modelId="{0D26C36D-3CB5-448D-B38D-9E75A95718D2}" type="presOf" srcId="{6E8D01C3-4847-4661-AFD7-333CB85FC3D3}" destId="{C1EFEAF1-EEE3-4391-B35B-D476806A7985}" srcOrd="1" destOrd="0" presId="urn:microsoft.com/office/officeart/2016/7/layout/BasicLinearProcessNumbered"/>
    <dgm:cxn modelId="{193E7471-0C5D-4B7C-8CCD-EA4F4BF6CE36}" type="presOf" srcId="{1606D767-6501-4A6B-845B-2BB44F2846EF}" destId="{22B61CE8-7548-47A1-9A0F-BEC9CD429162}" srcOrd="1" destOrd="0" presId="urn:microsoft.com/office/officeart/2016/7/layout/BasicLinearProcessNumbered"/>
    <dgm:cxn modelId="{E1122F55-DA81-4727-B268-01D3FFFB5BB7}" srcId="{7DD903F5-F469-4947-B6F8-279CCB1414A0}" destId="{1606D767-6501-4A6B-845B-2BB44F2846EF}" srcOrd="3" destOrd="0" parTransId="{BA09DA95-8E6B-48C1-85A7-A6DF6E8F3A06}" sibTransId="{40D1327E-EA5C-462D-813E-6F96432F05C7}"/>
    <dgm:cxn modelId="{30642494-BC7F-4276-87C0-6E0DDE1A7388}" type="presOf" srcId="{1606D767-6501-4A6B-845B-2BB44F2846EF}" destId="{19156715-9D2D-4A42-857C-9638D935161C}" srcOrd="0" destOrd="0" presId="urn:microsoft.com/office/officeart/2016/7/layout/BasicLinearProcessNumbered"/>
    <dgm:cxn modelId="{88639CA4-B70C-4D55-813B-CF51E17D16F7}" type="presOf" srcId="{54DDD64E-A048-4D91-868B-9BCCA2636DF3}" destId="{DAC594EB-E76C-4A8B-B028-4A507BF00FEB}" srcOrd="0" destOrd="0" presId="urn:microsoft.com/office/officeart/2016/7/layout/BasicLinearProcessNumbered"/>
    <dgm:cxn modelId="{2F5F58A9-5A46-45C1-8AA8-5278820A531F}" type="presOf" srcId="{BDFEEA0B-1C4F-4E7B-A8D0-92E3EDEC53E7}" destId="{2A9B394E-0C25-4E52-B4E7-FAF9EE093529}" srcOrd="1" destOrd="0" presId="urn:microsoft.com/office/officeart/2016/7/layout/BasicLinearProcessNumbered"/>
    <dgm:cxn modelId="{277F76BB-A143-4D58-8F84-09BA7EB9CD7E}" type="presOf" srcId="{6AFB7052-8070-47D8-B635-DD2517663B6F}" destId="{85886554-EC07-48F8-BC7A-F7773BBC2085}" srcOrd="1" destOrd="0" presId="urn:microsoft.com/office/officeart/2016/7/layout/BasicLinearProcessNumbered"/>
    <dgm:cxn modelId="{E166D4CD-CEC9-4638-BAA6-4AE99C8FF899}" srcId="{7DD903F5-F469-4947-B6F8-279CCB1414A0}" destId="{BDFEEA0B-1C4F-4E7B-A8D0-92E3EDEC53E7}" srcOrd="0" destOrd="0" parTransId="{36B163DF-CAF0-466B-8523-0A09A9C69091}" sibTransId="{54DDD64E-A048-4D91-868B-9BCCA2636DF3}"/>
    <dgm:cxn modelId="{EDDCA3DD-FE35-437A-A6F0-B06F31A61376}" type="presOf" srcId="{36FFA303-F983-4EB9-BB19-90168ED85114}" destId="{59CB82CF-DB7D-422C-99E3-98413F29C227}" srcOrd="0" destOrd="0" presId="urn:microsoft.com/office/officeart/2016/7/layout/BasicLinearProcessNumbered"/>
    <dgm:cxn modelId="{E8A005E9-0C00-40BE-A15E-EC5054CCC34B}" type="presOf" srcId="{40D1327E-EA5C-462D-813E-6F96432F05C7}" destId="{89B5945A-501A-4B75-96D6-DF4AF7C293BD}" srcOrd="0" destOrd="0" presId="urn:microsoft.com/office/officeart/2016/7/layout/BasicLinearProcessNumbered"/>
    <dgm:cxn modelId="{1E44A7F7-F5A9-462F-B286-59B7B774835C}" srcId="{BDFEEA0B-1C4F-4E7B-A8D0-92E3EDEC53E7}" destId="{AB5CF38D-B786-4F9D-9CF3-F2525BC958C1}" srcOrd="0" destOrd="0" parTransId="{73021B40-F731-4EAB-82F9-E442F4BFCE14}" sibTransId="{2F269DD9-510B-4A19-BED7-67C7FB1CB7FA}"/>
    <dgm:cxn modelId="{512CBBFC-7717-4650-A94D-E05840EF7118}" type="presOf" srcId="{401C181B-A9A1-480A-86FE-ED53E116B272}" destId="{E79120CC-F8BE-4036-8232-09B63BDA62A5}" srcOrd="0" destOrd="0" presId="urn:microsoft.com/office/officeart/2016/7/layout/BasicLinearProcessNumbered"/>
    <dgm:cxn modelId="{8B98FA2F-2E6E-44A3-B82E-8C70714FC5B3}" type="presParOf" srcId="{6F21CD67-6483-4AD1-85FB-5D50718425E7}" destId="{EDDEE5B2-F56F-40D0-86B6-70DF96322BA1}" srcOrd="0" destOrd="0" presId="urn:microsoft.com/office/officeart/2016/7/layout/BasicLinearProcessNumbered"/>
    <dgm:cxn modelId="{6DF035A9-7AE1-4000-804D-8C7CC45D9155}" type="presParOf" srcId="{EDDEE5B2-F56F-40D0-86B6-70DF96322BA1}" destId="{AEACCDB1-2E23-4675-BDAA-D707FB735FDC}" srcOrd="0" destOrd="0" presId="urn:microsoft.com/office/officeart/2016/7/layout/BasicLinearProcessNumbered"/>
    <dgm:cxn modelId="{0F682E51-ECFD-4538-A13E-C9EE1B8373BB}" type="presParOf" srcId="{EDDEE5B2-F56F-40D0-86B6-70DF96322BA1}" destId="{DAC594EB-E76C-4A8B-B028-4A507BF00FEB}" srcOrd="1" destOrd="0" presId="urn:microsoft.com/office/officeart/2016/7/layout/BasicLinearProcessNumbered"/>
    <dgm:cxn modelId="{220FD340-F061-4968-A4E0-8147CCC46DE8}" type="presParOf" srcId="{EDDEE5B2-F56F-40D0-86B6-70DF96322BA1}" destId="{928909F0-B647-44D3-B009-185142F1B2A7}" srcOrd="2" destOrd="0" presId="urn:microsoft.com/office/officeart/2016/7/layout/BasicLinearProcessNumbered"/>
    <dgm:cxn modelId="{505453D4-6DEB-4D96-B051-EBDFED24ADA7}" type="presParOf" srcId="{EDDEE5B2-F56F-40D0-86B6-70DF96322BA1}" destId="{2A9B394E-0C25-4E52-B4E7-FAF9EE093529}" srcOrd="3" destOrd="0" presId="urn:microsoft.com/office/officeart/2016/7/layout/BasicLinearProcessNumbered"/>
    <dgm:cxn modelId="{E3B87DC7-34D8-4B58-86AB-796A576AFC4D}" type="presParOf" srcId="{6F21CD67-6483-4AD1-85FB-5D50718425E7}" destId="{71C0FCB8-08CC-49B6-AF1F-00E0E40307CD}" srcOrd="1" destOrd="0" presId="urn:microsoft.com/office/officeart/2016/7/layout/BasicLinearProcessNumbered"/>
    <dgm:cxn modelId="{8388317E-5DC5-4F5E-B745-41DFFD2CCF49}" type="presParOf" srcId="{6F21CD67-6483-4AD1-85FB-5D50718425E7}" destId="{89F88074-C1C3-4485-BCDA-29DE0B3C6CE2}" srcOrd="2" destOrd="0" presId="urn:microsoft.com/office/officeart/2016/7/layout/BasicLinearProcessNumbered"/>
    <dgm:cxn modelId="{EBED773D-1839-467A-80D3-9F9E849B9744}" type="presParOf" srcId="{89F88074-C1C3-4485-BCDA-29DE0B3C6CE2}" destId="{4B3E29C4-22E2-4F93-AAAC-B4E9E2E63E29}" srcOrd="0" destOrd="0" presId="urn:microsoft.com/office/officeart/2016/7/layout/BasicLinearProcessNumbered"/>
    <dgm:cxn modelId="{17139625-4E82-421C-AED3-8538AE9942C9}" type="presParOf" srcId="{89F88074-C1C3-4485-BCDA-29DE0B3C6CE2}" destId="{88811D03-667E-458F-BAFB-A5C3E5814A4B}" srcOrd="1" destOrd="0" presId="urn:microsoft.com/office/officeart/2016/7/layout/BasicLinearProcessNumbered"/>
    <dgm:cxn modelId="{9CF65507-E425-404D-96E0-08643CA28C32}" type="presParOf" srcId="{89F88074-C1C3-4485-BCDA-29DE0B3C6CE2}" destId="{3FF1D832-EA8A-4017-ABB3-BCBF9A2410D5}" srcOrd="2" destOrd="0" presId="urn:microsoft.com/office/officeart/2016/7/layout/BasicLinearProcessNumbered"/>
    <dgm:cxn modelId="{90D780C2-B149-45E7-931F-38B30201E2D9}" type="presParOf" srcId="{89F88074-C1C3-4485-BCDA-29DE0B3C6CE2}" destId="{C1EFEAF1-EEE3-4391-B35B-D476806A7985}" srcOrd="3" destOrd="0" presId="urn:microsoft.com/office/officeart/2016/7/layout/BasicLinearProcessNumbered"/>
    <dgm:cxn modelId="{80CA9808-4B92-42DB-A0A7-E59CC6901617}" type="presParOf" srcId="{6F21CD67-6483-4AD1-85FB-5D50718425E7}" destId="{75FF5430-6C84-4418-84E5-409EFB033AAB}" srcOrd="3" destOrd="0" presId="urn:microsoft.com/office/officeart/2016/7/layout/BasicLinearProcessNumbered"/>
    <dgm:cxn modelId="{97000A24-F457-448C-B385-E22BF1B55DA7}" type="presParOf" srcId="{6F21CD67-6483-4AD1-85FB-5D50718425E7}" destId="{BAE919DE-73F3-436C-B7FD-5B8790145E03}" srcOrd="4" destOrd="0" presId="urn:microsoft.com/office/officeart/2016/7/layout/BasicLinearProcessNumbered"/>
    <dgm:cxn modelId="{85A0BA59-7C29-4E41-A7D0-042371DD171F}" type="presParOf" srcId="{BAE919DE-73F3-436C-B7FD-5B8790145E03}" destId="{7881EBC9-75EC-4316-808B-0934ED7C3E75}" srcOrd="0" destOrd="0" presId="urn:microsoft.com/office/officeart/2016/7/layout/BasicLinearProcessNumbered"/>
    <dgm:cxn modelId="{F76B732B-A9BA-4DA2-AD3D-05FCF526F091}" type="presParOf" srcId="{BAE919DE-73F3-436C-B7FD-5B8790145E03}" destId="{E79120CC-F8BE-4036-8232-09B63BDA62A5}" srcOrd="1" destOrd="0" presId="urn:microsoft.com/office/officeart/2016/7/layout/BasicLinearProcessNumbered"/>
    <dgm:cxn modelId="{4C238E82-0907-4AAE-8728-37D71E09BA42}" type="presParOf" srcId="{BAE919DE-73F3-436C-B7FD-5B8790145E03}" destId="{F92D36F9-35EF-4770-BD28-AEF8694230C8}" srcOrd="2" destOrd="0" presId="urn:microsoft.com/office/officeart/2016/7/layout/BasicLinearProcessNumbered"/>
    <dgm:cxn modelId="{4B8FA19F-8D25-4215-B108-6323BCE352CB}" type="presParOf" srcId="{BAE919DE-73F3-436C-B7FD-5B8790145E03}" destId="{0B5D8E12-6095-4F28-A934-0835A7AA812C}" srcOrd="3" destOrd="0" presId="urn:microsoft.com/office/officeart/2016/7/layout/BasicLinearProcessNumbered"/>
    <dgm:cxn modelId="{ECB45F6C-4C9D-4095-AF80-6452562FEF93}" type="presParOf" srcId="{6F21CD67-6483-4AD1-85FB-5D50718425E7}" destId="{C94E12B6-DF32-4669-A54D-C308AAE07CD6}" srcOrd="5" destOrd="0" presId="urn:microsoft.com/office/officeart/2016/7/layout/BasicLinearProcessNumbered"/>
    <dgm:cxn modelId="{3432EC96-2A7C-47C4-959B-EEDB6433DF20}" type="presParOf" srcId="{6F21CD67-6483-4AD1-85FB-5D50718425E7}" destId="{C8BA5AD1-1D90-405A-B4B7-8ABBCD287028}" srcOrd="6" destOrd="0" presId="urn:microsoft.com/office/officeart/2016/7/layout/BasicLinearProcessNumbered"/>
    <dgm:cxn modelId="{91430FB4-EB37-4961-9975-F96AC881852B}" type="presParOf" srcId="{C8BA5AD1-1D90-405A-B4B7-8ABBCD287028}" destId="{19156715-9D2D-4A42-857C-9638D935161C}" srcOrd="0" destOrd="0" presId="urn:microsoft.com/office/officeart/2016/7/layout/BasicLinearProcessNumbered"/>
    <dgm:cxn modelId="{275EB0E3-532B-4419-8FEF-7F1C8F40452D}" type="presParOf" srcId="{C8BA5AD1-1D90-405A-B4B7-8ABBCD287028}" destId="{89B5945A-501A-4B75-96D6-DF4AF7C293BD}" srcOrd="1" destOrd="0" presId="urn:microsoft.com/office/officeart/2016/7/layout/BasicLinearProcessNumbered"/>
    <dgm:cxn modelId="{85288CFE-C8DA-47C0-83B8-9FAF38927373}" type="presParOf" srcId="{C8BA5AD1-1D90-405A-B4B7-8ABBCD287028}" destId="{0D9934D3-7CDC-41F5-AD7D-4F69D38D34DD}" srcOrd="2" destOrd="0" presId="urn:microsoft.com/office/officeart/2016/7/layout/BasicLinearProcessNumbered"/>
    <dgm:cxn modelId="{9F9EDEE0-8256-4118-9EC2-0F804F19F3FE}" type="presParOf" srcId="{C8BA5AD1-1D90-405A-B4B7-8ABBCD287028}" destId="{22B61CE8-7548-47A1-9A0F-BEC9CD429162}" srcOrd="3" destOrd="0" presId="urn:microsoft.com/office/officeart/2016/7/layout/BasicLinearProcessNumbered"/>
    <dgm:cxn modelId="{0AF4D0BA-1641-4ADB-AB94-AB918FBC1658}" type="presParOf" srcId="{6F21CD67-6483-4AD1-85FB-5D50718425E7}" destId="{E9DBE677-28FA-4711-BF36-4B879F5E033B}" srcOrd="7" destOrd="0" presId="urn:microsoft.com/office/officeart/2016/7/layout/BasicLinearProcessNumbered"/>
    <dgm:cxn modelId="{41BEB3DF-254A-430F-AE44-F5868B1DB22E}" type="presParOf" srcId="{6F21CD67-6483-4AD1-85FB-5D50718425E7}" destId="{AB4D4F51-8580-478A-9B27-D56D54CD104C}" srcOrd="8" destOrd="0" presId="urn:microsoft.com/office/officeart/2016/7/layout/BasicLinearProcessNumbered"/>
    <dgm:cxn modelId="{21A33D34-A4FB-4CCC-BC1F-C283DA3038DA}" type="presParOf" srcId="{AB4D4F51-8580-478A-9B27-D56D54CD104C}" destId="{D9B60E88-C88C-43D4-99C4-32306762D2CA}" srcOrd="0" destOrd="0" presId="urn:microsoft.com/office/officeart/2016/7/layout/BasicLinearProcessNumbered"/>
    <dgm:cxn modelId="{179AE23E-172C-4E70-BFEC-EE03C53A6FE3}" type="presParOf" srcId="{AB4D4F51-8580-478A-9B27-D56D54CD104C}" destId="{59CB82CF-DB7D-422C-99E3-98413F29C227}" srcOrd="1" destOrd="0" presId="urn:microsoft.com/office/officeart/2016/7/layout/BasicLinearProcessNumbered"/>
    <dgm:cxn modelId="{65A8488A-6B4C-40AD-AF51-C4CAEF8946C5}" type="presParOf" srcId="{AB4D4F51-8580-478A-9B27-D56D54CD104C}" destId="{EFCAAD35-8284-4E46-AC99-4DF51EE693A9}" srcOrd="2" destOrd="0" presId="urn:microsoft.com/office/officeart/2016/7/layout/BasicLinearProcessNumbered"/>
    <dgm:cxn modelId="{F01C40C1-89E4-444A-8341-20600D04D0F9}" type="presParOf" srcId="{AB4D4F51-8580-478A-9B27-D56D54CD104C}" destId="{85886554-EC07-48F8-BC7A-F7773BBC208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CCDB1-2E23-4675-BDAA-D707FB735FDC}">
      <dsp:nvSpPr>
        <dsp:cNvPr id="0" name=""/>
        <dsp:cNvSpPr/>
      </dsp:nvSpPr>
      <dsp:spPr>
        <a:xfrm>
          <a:off x="3607" y="315233"/>
          <a:ext cx="1953052" cy="273427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68" tIns="330200" rIns="15226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Collection for Virginia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Find applicable shapefile and population datasets</a:t>
          </a:r>
        </a:p>
      </dsp:txBody>
      <dsp:txXfrm>
        <a:off x="3607" y="1354257"/>
        <a:ext cx="1953052" cy="1640564"/>
      </dsp:txXfrm>
    </dsp:sp>
    <dsp:sp modelId="{DAC594EB-E76C-4A8B-B028-4A507BF00FEB}">
      <dsp:nvSpPr>
        <dsp:cNvPr id="0" name=""/>
        <dsp:cNvSpPr/>
      </dsp:nvSpPr>
      <dsp:spPr>
        <a:xfrm>
          <a:off x="569992" y="588660"/>
          <a:ext cx="820282" cy="82028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52" tIns="12700" rIns="6395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90120" y="708788"/>
        <a:ext cx="580026" cy="580026"/>
      </dsp:txXfrm>
    </dsp:sp>
    <dsp:sp modelId="{928909F0-B647-44D3-B009-185142F1B2A7}">
      <dsp:nvSpPr>
        <dsp:cNvPr id="0" name=""/>
        <dsp:cNvSpPr/>
      </dsp:nvSpPr>
      <dsp:spPr>
        <a:xfrm>
          <a:off x="3607" y="3049435"/>
          <a:ext cx="1953052" cy="7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3E29C4-22E2-4F93-AAAC-B4E9E2E63E29}">
      <dsp:nvSpPr>
        <dsp:cNvPr id="0" name=""/>
        <dsp:cNvSpPr/>
      </dsp:nvSpPr>
      <dsp:spPr>
        <a:xfrm>
          <a:off x="2151965" y="315233"/>
          <a:ext cx="1953052" cy="273427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68" tIns="330200" rIns="15226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Format Population and Census Block Data for Algorithm</a:t>
          </a:r>
        </a:p>
      </dsp:txBody>
      <dsp:txXfrm>
        <a:off x="2151965" y="1354257"/>
        <a:ext cx="1953052" cy="1640564"/>
      </dsp:txXfrm>
    </dsp:sp>
    <dsp:sp modelId="{88811D03-667E-458F-BAFB-A5C3E5814A4B}">
      <dsp:nvSpPr>
        <dsp:cNvPr id="0" name=""/>
        <dsp:cNvSpPr/>
      </dsp:nvSpPr>
      <dsp:spPr>
        <a:xfrm>
          <a:off x="2718350" y="588660"/>
          <a:ext cx="820282" cy="82028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52" tIns="12700" rIns="6395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38478" y="708788"/>
        <a:ext cx="580026" cy="580026"/>
      </dsp:txXfrm>
    </dsp:sp>
    <dsp:sp modelId="{3FF1D832-EA8A-4017-ABB3-BCBF9A2410D5}">
      <dsp:nvSpPr>
        <dsp:cNvPr id="0" name=""/>
        <dsp:cNvSpPr/>
      </dsp:nvSpPr>
      <dsp:spPr>
        <a:xfrm>
          <a:off x="2151965" y="3049435"/>
          <a:ext cx="1953052" cy="7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81EBC9-75EC-4316-808B-0934ED7C3E75}">
      <dsp:nvSpPr>
        <dsp:cNvPr id="0" name=""/>
        <dsp:cNvSpPr/>
      </dsp:nvSpPr>
      <dsp:spPr>
        <a:xfrm>
          <a:off x="4300323" y="315233"/>
          <a:ext cx="1953052" cy="273427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68" tIns="330200" rIns="15226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Run Application to Create Maps for Virginia</a:t>
          </a:r>
        </a:p>
      </dsp:txBody>
      <dsp:txXfrm>
        <a:off x="4300323" y="1354257"/>
        <a:ext cx="1953052" cy="1640564"/>
      </dsp:txXfrm>
    </dsp:sp>
    <dsp:sp modelId="{E79120CC-F8BE-4036-8232-09B63BDA62A5}">
      <dsp:nvSpPr>
        <dsp:cNvPr id="0" name=""/>
        <dsp:cNvSpPr/>
      </dsp:nvSpPr>
      <dsp:spPr>
        <a:xfrm>
          <a:off x="4866708" y="588660"/>
          <a:ext cx="820282" cy="82028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52" tIns="12700" rIns="6395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86836" y="708788"/>
        <a:ext cx="580026" cy="580026"/>
      </dsp:txXfrm>
    </dsp:sp>
    <dsp:sp modelId="{F92D36F9-35EF-4770-BD28-AEF8694230C8}">
      <dsp:nvSpPr>
        <dsp:cNvPr id="0" name=""/>
        <dsp:cNvSpPr/>
      </dsp:nvSpPr>
      <dsp:spPr>
        <a:xfrm>
          <a:off x="4300323" y="3049435"/>
          <a:ext cx="1953052" cy="7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156715-9D2D-4A42-857C-9638D935161C}">
      <dsp:nvSpPr>
        <dsp:cNvPr id="0" name=""/>
        <dsp:cNvSpPr/>
      </dsp:nvSpPr>
      <dsp:spPr>
        <a:xfrm>
          <a:off x="6448681" y="315233"/>
          <a:ext cx="1953052" cy="273427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68" tIns="330200" rIns="15226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Map Output to Create Standard Shapefiles</a:t>
          </a:r>
        </a:p>
      </dsp:txBody>
      <dsp:txXfrm>
        <a:off x="6448681" y="1354257"/>
        <a:ext cx="1953052" cy="1640564"/>
      </dsp:txXfrm>
    </dsp:sp>
    <dsp:sp modelId="{89B5945A-501A-4B75-96D6-DF4AF7C293BD}">
      <dsp:nvSpPr>
        <dsp:cNvPr id="0" name=""/>
        <dsp:cNvSpPr/>
      </dsp:nvSpPr>
      <dsp:spPr>
        <a:xfrm>
          <a:off x="7015067" y="588660"/>
          <a:ext cx="820282" cy="82028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52" tIns="12700" rIns="6395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35195" y="708788"/>
        <a:ext cx="580026" cy="580026"/>
      </dsp:txXfrm>
    </dsp:sp>
    <dsp:sp modelId="{0D9934D3-7CDC-41F5-AD7D-4F69D38D34DD}">
      <dsp:nvSpPr>
        <dsp:cNvPr id="0" name=""/>
        <dsp:cNvSpPr/>
      </dsp:nvSpPr>
      <dsp:spPr>
        <a:xfrm>
          <a:off x="6448681" y="3049435"/>
          <a:ext cx="1953052" cy="7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B60E88-C88C-43D4-99C4-32306762D2CA}">
      <dsp:nvSpPr>
        <dsp:cNvPr id="0" name=""/>
        <dsp:cNvSpPr/>
      </dsp:nvSpPr>
      <dsp:spPr>
        <a:xfrm>
          <a:off x="8597039" y="315233"/>
          <a:ext cx="1953052" cy="273427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68" tIns="330200" rIns="15226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Generate District Maps Without splitting Census Blocks</a:t>
          </a:r>
        </a:p>
      </dsp:txBody>
      <dsp:txXfrm>
        <a:off x="8597039" y="1354257"/>
        <a:ext cx="1953052" cy="1640564"/>
      </dsp:txXfrm>
    </dsp:sp>
    <dsp:sp modelId="{59CB82CF-DB7D-422C-99E3-98413F29C227}">
      <dsp:nvSpPr>
        <dsp:cNvPr id="0" name=""/>
        <dsp:cNvSpPr/>
      </dsp:nvSpPr>
      <dsp:spPr>
        <a:xfrm>
          <a:off x="9163425" y="588660"/>
          <a:ext cx="820282" cy="82028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52" tIns="12700" rIns="6395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83553" y="708788"/>
        <a:ext cx="580026" cy="580026"/>
      </dsp:txXfrm>
    </dsp:sp>
    <dsp:sp modelId="{EFCAAD35-8284-4E46-AC99-4DF51EE693A9}">
      <dsp:nvSpPr>
        <dsp:cNvPr id="0" name=""/>
        <dsp:cNvSpPr/>
      </dsp:nvSpPr>
      <dsp:spPr>
        <a:xfrm>
          <a:off x="8597039" y="3049435"/>
          <a:ext cx="1953052" cy="7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7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5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17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1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4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1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4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1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B272249-94DF-47B1-B485-9F8F1BBF6062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B4CF6FD-E832-4D48-9A06-BE1AD205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3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william-r-austin/distric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9AD73-5E5A-4AD4-9482-1CAA5454E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14" y="947607"/>
            <a:ext cx="4389427" cy="4962786"/>
          </a:xfrm>
        </p:spPr>
        <p:txBody>
          <a:bodyPr anchor="ctr">
            <a:normAutofit/>
          </a:bodyPr>
          <a:lstStyle/>
          <a:p>
            <a:r>
              <a:rPr lang="en-US" dirty="0"/>
              <a:t>Automatic Creation Of Voting Districts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64738-1333-4CF5-9E83-EAAF8515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345" y="947607"/>
            <a:ext cx="4152655" cy="4962785"/>
          </a:xfrm>
          <a:effectLst/>
        </p:spPr>
        <p:txBody>
          <a:bodyPr anchor="ctr">
            <a:normAutofit/>
          </a:bodyPr>
          <a:lstStyle/>
          <a:p>
            <a:r>
              <a:rPr lang="en-US" sz="2800"/>
              <a:t>William Austin</a:t>
            </a:r>
          </a:p>
          <a:p>
            <a:r>
              <a:rPr lang="en-US" sz="2800"/>
              <a:t>CS 633, Fall 2019</a:t>
            </a:r>
          </a:p>
        </p:txBody>
      </p:sp>
    </p:spTree>
    <p:extLst>
      <p:ext uri="{BB962C8B-B14F-4D97-AF65-F5344CB8AC3E}">
        <p14:creationId xmlns:p14="http://schemas.microsoft.com/office/powerpoint/2010/main" val="5340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01B-B9A2-404C-8743-28921E51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176463"/>
            <a:ext cx="10571998" cy="1403684"/>
          </a:xfrm>
        </p:spPr>
        <p:txBody>
          <a:bodyPr/>
          <a:lstStyle/>
          <a:p>
            <a:r>
              <a:rPr lang="en-US" dirty="0"/>
              <a:t>Step 2: Format Population and Census Block Data for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6B88-17A3-41C3-A720-FF60FA48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6450306" cy="4459251"/>
          </a:xfrm>
        </p:spPr>
        <p:txBody>
          <a:bodyPr anchor="t">
            <a:normAutofit/>
          </a:bodyPr>
          <a:lstStyle/>
          <a:p>
            <a:r>
              <a:rPr lang="en-US" dirty="0"/>
              <a:t>Formatting the data required 2 main activities.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population data and the shapefile from the previous step were not linked. The smallest unit of population available is the Census Block, so I had to perform a “geospatial join”</a:t>
            </a:r>
            <a:br>
              <a:rPr lang="en-US" dirty="0"/>
            </a:br>
            <a:r>
              <a:rPr lang="en-US" dirty="0"/>
              <a:t> to create a single data source. This can be done inside of QGIS by merging a vector layer (the census block data) with a data layer (the population CSV). The common field is the GEOID of the blocks.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a list of weighted points (longitude / latitude) for the Weighted Centroidal Voronoi Algorithm. I used Python to extract the population data and compute the centroid of each census block. There are 5301 non-empty census blocks in Virginia.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F2DC5-6915-41E6-B59A-50CE4D61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08" y="2529660"/>
            <a:ext cx="4131941" cy="38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6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0D08-726A-4778-85AF-97BE76B6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Census Blocks with Centroids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D6C98-0341-4D88-A963-7BE2F399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535249"/>
            <a:ext cx="10511947" cy="40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2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C144-2B3F-4CDE-A926-12AAAF12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Step 3: Run Application to Create Maps for Virginia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D9E7F-E4D0-4A46-B2E5-EB4A6010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72" y="2284783"/>
            <a:ext cx="5572851" cy="4129431"/>
          </a:xfrm>
        </p:spPr>
        <p:txBody>
          <a:bodyPr>
            <a:normAutofit/>
          </a:bodyPr>
          <a:lstStyle/>
          <a:p>
            <a:r>
              <a:rPr lang="en-US" dirty="0"/>
              <a:t>The software written to compute the Balanced Centroidal Power Diagrams is available in the author’s Bitbucket repository, which I cloned to my </a:t>
            </a:r>
            <a:r>
              <a:rPr lang="en-US" dirty="0" err="1"/>
              <a:t>Github</a:t>
            </a:r>
            <a:r>
              <a:rPr lang="en-US" dirty="0"/>
              <a:t> account. The URL is: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https://github.com/william-r-austin/district2</a:t>
            </a:r>
            <a:endParaRPr lang="en-US" dirty="0"/>
          </a:p>
          <a:p>
            <a:r>
              <a:rPr lang="en-US" dirty="0"/>
              <a:t>I checked out the code (C++ and Python) and compiled it on my Ubuntu 18.04 VM. A few changes were required for compilation, but the functionality was complete, and the documentation was sufficient to reproduce the necessary steps.</a:t>
            </a:r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434DD0C-AB01-42FE-90C7-0939FB75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3" y="2281381"/>
            <a:ext cx="5612285" cy="335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01429-6883-446B-B7C7-B7C5E581E3EA}"/>
              </a:ext>
            </a:extLst>
          </p:cNvPr>
          <p:cNvSpPr txBox="1"/>
          <p:nvPr/>
        </p:nvSpPr>
        <p:spPr>
          <a:xfrm>
            <a:off x="6314259" y="5632518"/>
            <a:ext cx="557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redistricting output for k = 11, with 5301 population centers. This runs in about 5 seconds.</a:t>
            </a:r>
          </a:p>
        </p:txBody>
      </p:sp>
    </p:spTree>
    <p:extLst>
      <p:ext uri="{BB962C8B-B14F-4D97-AF65-F5344CB8AC3E}">
        <p14:creationId xmlns:p14="http://schemas.microsoft.com/office/powerpoint/2010/main" val="393963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3D95-5D59-4648-B4F5-A77B0B4D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322250"/>
            <a:ext cx="10571998" cy="1353903"/>
          </a:xfrm>
        </p:spPr>
        <p:txBody>
          <a:bodyPr/>
          <a:lstStyle/>
          <a:p>
            <a:r>
              <a:rPr lang="en-US" dirty="0"/>
              <a:t>Step 3: Pseudocode for Balanced Centroidal Power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AE9BF-4DCF-47D9-95D8-1F1E9AE0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94" y="2579898"/>
            <a:ext cx="10654212" cy="3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7AE4-9A12-4570-ABC4-6DB5CDB1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1132959"/>
          </a:xfrm>
        </p:spPr>
        <p:txBody>
          <a:bodyPr/>
          <a:lstStyle/>
          <a:p>
            <a:r>
              <a:rPr lang="en-US" dirty="0"/>
              <a:t>Step 3: Sample Output for Two Maps Congressional Districts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1F8191A-990F-4A11-A57A-DD2FF6DF7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1" y="2309090"/>
            <a:ext cx="5723231" cy="353451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76CAEE6-A066-4356-8193-6E45F321C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89" y="2309090"/>
            <a:ext cx="5750749" cy="3537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DBF481-ED0B-42C2-A573-7CFDF0DC8840}"/>
              </a:ext>
            </a:extLst>
          </p:cNvPr>
          <p:cNvSpPr txBox="1"/>
          <p:nvPr/>
        </p:nvSpPr>
        <p:spPr>
          <a:xfrm>
            <a:off x="1385454" y="6041481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Congressional Districts (k = 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7FD1C-C2B5-4CC0-B6F5-9B46F875F12E}"/>
              </a:ext>
            </a:extLst>
          </p:cNvPr>
          <p:cNvSpPr txBox="1"/>
          <p:nvPr/>
        </p:nvSpPr>
        <p:spPr>
          <a:xfrm>
            <a:off x="7385608" y="6041481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Senate Districts (k = 40)</a:t>
            </a:r>
          </a:p>
        </p:txBody>
      </p:sp>
    </p:spTree>
    <p:extLst>
      <p:ext uri="{BB962C8B-B14F-4D97-AF65-F5344CB8AC3E}">
        <p14:creationId xmlns:p14="http://schemas.microsoft.com/office/powerpoint/2010/main" val="13109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6761-8E4C-4899-8A29-7C001F38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Step 4: Use Map Output to Create Shapefiles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E3FE-10A9-4ADB-B3CA-18F867B8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924988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Unfortunately, the existing code that produces the output above does not create a shapefile for us. Instead, it uses </a:t>
            </a:r>
            <a:r>
              <a:rPr lang="en-US" dirty="0" err="1"/>
              <a:t>gnuplot</a:t>
            </a:r>
            <a:r>
              <a:rPr lang="en-US" dirty="0"/>
              <a:t> to create an image that is embedded in a PDF file.</a:t>
            </a:r>
          </a:p>
          <a:p>
            <a:pPr marL="0" indent="0">
              <a:buNone/>
            </a:pPr>
            <a:r>
              <a:rPr lang="en-US" dirty="0"/>
              <a:t>However, there are several steps that we can use to get what we want. This includes: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the raw output data to build a shapefile for the generated Voronoi cells. This step uses Python to read the raw text file and utilizes the </a:t>
            </a:r>
            <a:r>
              <a:rPr lang="en-US" dirty="0" err="1"/>
              <a:t>PyShp</a:t>
            </a:r>
            <a:r>
              <a:rPr lang="en-US" dirty="0"/>
              <a:t> library in to write the file for us.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A8D37-1E70-450D-9D70-95873ABD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D2E1CE80-9123-4F46-924D-C14DF534A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kite, drawing&#10;&#10;Description automatically generated">
            <a:extLst>
              <a:ext uri="{FF2B5EF4-FFF2-40B4-BE49-F238E27FC236}">
                <a16:creationId xmlns:a16="http://schemas.microsoft.com/office/drawing/2014/main" id="{BDE66137-A8A1-49AD-B1BE-FCBF2E6E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86" y="1059872"/>
            <a:ext cx="2431377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0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1DB1-AE24-4C34-8B09-A33D3F4A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4, Continued: Merge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61B21-6B9D-4E66-90B4-E25BD5822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37923"/>
            <a:ext cx="3633215" cy="3636511"/>
          </a:xfrm>
        </p:spPr>
        <p:txBody>
          <a:bodyPr anchor="t"/>
          <a:lstStyle/>
          <a:p>
            <a:pPr>
              <a:buFont typeface="+mj-lt"/>
              <a:buAutoNum type="arabicPeriod" startAt="2"/>
            </a:pPr>
            <a:r>
              <a:rPr lang="en-US" dirty="0"/>
              <a:t>Merge the Voronoi output with a map of Virginia. You can see the Voronoi regions look identical to the previous image.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1800" dirty="0"/>
              <a:t>This operation can be easily performed in QGIS, once the proper shapefiles exist.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13C2CEB-3DC1-4A82-86CD-BFF96169C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45" y="2071951"/>
            <a:ext cx="7209130" cy="46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62CD-946C-43BF-AFDC-61FE9C30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Intersect and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E8C6-13F2-4A96-901B-5BB63D91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1" y="2477989"/>
            <a:ext cx="3086081" cy="3803514"/>
          </a:xfrm>
        </p:spPr>
        <p:txBody>
          <a:bodyPr anchor="t">
            <a:normAutofit fontScale="92500"/>
          </a:bodyPr>
          <a:lstStyle/>
          <a:p>
            <a:pPr>
              <a:buFont typeface="+mj-lt"/>
              <a:buAutoNum type="arabicPeriod" startAt="3"/>
            </a:pPr>
            <a:r>
              <a:rPr lang="en-US" dirty="0"/>
              <a:t>Use QGIS to perform the following steps: </a:t>
            </a:r>
          </a:p>
          <a:p>
            <a:pPr lvl="1"/>
            <a:r>
              <a:rPr lang="en-US" dirty="0"/>
              <a:t>Perform an intersection function that breaks overlapping features into individual features.</a:t>
            </a:r>
          </a:p>
          <a:p>
            <a:pPr lvl="1"/>
            <a:r>
              <a:rPr lang="en-US" dirty="0"/>
              <a:t>Remove any features that did not intersect with the Virginia record. (This could also be done first)</a:t>
            </a:r>
          </a:p>
          <a:p>
            <a:pPr lvl="1"/>
            <a:r>
              <a:rPr lang="en-US" dirty="0"/>
              <a:t>Clean up the map and add labels and coloring.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4FB6E48-3F7C-4F05-B580-BF65C7560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13" y="2678545"/>
            <a:ext cx="8870787" cy="32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B1E-1567-472B-802E-F87EED2E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Step 5: Generate District Maps without Splitting Census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75A9-19DA-48B5-B52C-B14FF183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151615" cy="153691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In this step we use the output from Step 4 and perform an additional transformation to make sure that census blocks are  kept intact.</a:t>
            </a:r>
          </a:p>
          <a:p>
            <a:pPr lvl="1"/>
            <a:r>
              <a:rPr lang="en-US" dirty="0"/>
              <a:t>We use a Python script that iterates over all of the census blocks from Step 4 and assigns it to the district that it has the largest overlap with. Used a self created index to max this fast!!</a:t>
            </a:r>
          </a:p>
          <a:p>
            <a:pPr lvl="1"/>
            <a:r>
              <a:rPr lang="en-US" dirty="0"/>
              <a:t>We need to be especially careful doing this because both the districts and the census blocks may have multiple components. See District 1 for an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77C5-A36F-4AE6-B82E-22D615E0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5" y="3759200"/>
            <a:ext cx="8617529" cy="31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7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210C-929D-48B5-B46B-8D3E5C4A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Final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CCFBE-8C4C-48F7-8999-F34BF5F4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21987"/>
            <a:ext cx="12192000" cy="44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A73F-E5A5-4F62-BD34-36595C17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What is “Gerrymandering”?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9E89-A1A2-4072-90CA-52540784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Simply stated, “gerrymandering” is the process of manipulating electoral district boundaries for political advantage.</a:t>
            </a:r>
          </a:p>
          <a:p>
            <a:r>
              <a:rPr lang="en-US" dirty="0"/>
              <a:t>Sometimes referred to as “packing and cracking” or “politicians picking their voters instead of the voters picking their politicians”.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440089-E803-4313-A178-1BCEACDA1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9" b="5"/>
          <a:stretch/>
        </p:blipFill>
        <p:spPr>
          <a:xfrm>
            <a:off x="7338327" y="1148174"/>
            <a:ext cx="3832042" cy="4330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B32BA-C547-4BA7-B65C-D4DB1BBF4201}"/>
              </a:ext>
            </a:extLst>
          </p:cNvPr>
          <p:cNvSpPr txBox="1"/>
          <p:nvPr/>
        </p:nvSpPr>
        <p:spPr>
          <a:xfrm>
            <a:off x="6993316" y="5974664"/>
            <a:ext cx="4813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The “Gerry-</a:t>
            </a:r>
            <a:r>
              <a:rPr lang="en-US" sz="1400" dirty="0" err="1">
                <a:solidFill>
                  <a:schemeClr val="bg1"/>
                </a:solidFill>
              </a:rPr>
              <a:t>Mander</a:t>
            </a:r>
            <a:r>
              <a:rPr lang="en-US" sz="1400" dirty="0">
                <a:solidFill>
                  <a:schemeClr val="bg1"/>
                </a:solidFill>
              </a:rPr>
              <a:t>”, an 1812 Boston Gazette political cartoon which pokes fun at the districts signed into law by Massachusetts Governor Elbridge Gerry</a:t>
            </a:r>
          </a:p>
        </p:txBody>
      </p:sp>
    </p:spTree>
    <p:extLst>
      <p:ext uri="{BB962C8B-B14F-4D97-AF65-F5344CB8AC3E}">
        <p14:creationId xmlns:p14="http://schemas.microsoft.com/office/powerpoint/2010/main" val="3658490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BA71-EC89-4D31-95F7-272F15DC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Metrics to Evaluate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E4CF-5BAA-4131-90AB-286FC8709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73562"/>
            <a:ext cx="10554574" cy="40346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 calculated four main metrics for analysis on the maps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D0D7E-1FE0-428E-B28E-F9B18485CDB9}"/>
              </a:ext>
            </a:extLst>
          </p:cNvPr>
          <p:cNvSpPr txBox="1"/>
          <p:nvPr/>
        </p:nvSpPr>
        <p:spPr>
          <a:xfrm>
            <a:off x="-257289" y="2875072"/>
            <a:ext cx="678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lang="en-US" b="1" dirty="0" err="1"/>
              <a:t>Polsby</a:t>
            </a:r>
            <a:r>
              <a:rPr lang="en-US" b="1" dirty="0"/>
              <a:t>-Popper Score: </a:t>
            </a:r>
            <a:r>
              <a:rPr lang="en-US" dirty="0"/>
              <a:t>Calculates the ratio of the area to the area of a circle whose circumference is equal to the perimeter of the district. The score for a circle is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4116C-F6DC-488F-AC09-A4DF5C3828E3}"/>
                  </a:ext>
                </a:extLst>
              </p:cNvPr>
              <p:cNvSpPr txBox="1"/>
              <p:nvPr/>
            </p:nvSpPr>
            <p:spPr>
              <a:xfrm>
                <a:off x="1784199" y="4670573"/>
                <a:ext cx="2919517" cy="913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l-GR" sz="280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4116C-F6DC-488F-AC09-A4DF5C38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99" y="4670573"/>
                <a:ext cx="2919517" cy="913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AEBE4C-221F-47A5-8594-DFCFA5D9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940" y="2299670"/>
            <a:ext cx="36099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93EF-1EE0-48A4-B384-6B456D21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Metrics,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993E1-F009-4818-B02E-4D548A583342}"/>
              </a:ext>
            </a:extLst>
          </p:cNvPr>
          <p:cNvSpPr txBox="1"/>
          <p:nvPr/>
        </p:nvSpPr>
        <p:spPr>
          <a:xfrm>
            <a:off x="134224" y="2430455"/>
            <a:ext cx="741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b="1" dirty="0"/>
              <a:t>Convex Hull Ratio Score: </a:t>
            </a:r>
            <a:r>
              <a:rPr lang="en-US" dirty="0"/>
              <a:t>Calculates the ratio of the area of the shape the area of the shape’s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6BAE7-0525-40F4-84F0-2151B98E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113" y="2430455"/>
            <a:ext cx="3248025" cy="384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FDBA42-F563-45F1-ACC1-1C85B9F1D89D}"/>
                  </a:ext>
                </a:extLst>
              </p:cNvPr>
              <p:cNvSpPr txBox="1"/>
              <p:nvPr/>
            </p:nvSpPr>
            <p:spPr>
              <a:xfrm>
                <a:off x="2368508" y="4199518"/>
                <a:ext cx="3052759" cy="926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𝐶𝐻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FDBA42-F563-45F1-ACC1-1C85B9F1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08" y="4199518"/>
                <a:ext cx="3052759" cy="926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90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93EF-1EE0-48A4-B384-6B456D21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Continued: Average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0993E1-F009-4818-B02E-4D548A583342}"/>
                  </a:ext>
                </a:extLst>
              </p:cNvPr>
              <p:cNvSpPr txBox="1"/>
              <p:nvPr/>
            </p:nvSpPr>
            <p:spPr>
              <a:xfrm>
                <a:off x="124988" y="2430455"/>
                <a:ext cx="6485538" cy="4087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1600" b="1" dirty="0"/>
                  <a:t>Average Distance, Weighted by Population: </a:t>
                </a:r>
                <a:r>
                  <a:rPr lang="en-US" sz="1600" dirty="0"/>
                  <a:t>Determine the average distance to the center of the district, for a typical constituent. Sensitive to population distribution. This is one of Brian Olson’s preferred metric. For the population,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, of a region,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, and centroid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800100" lvl="1" indent="-342900">
                  <a:buFont typeface="+mj-lt"/>
                  <a:buAutoNum type="arabicPeriod" startAt="4"/>
                </a:pPr>
                <a:r>
                  <a:rPr lang="en-US" sz="1600" b="1" dirty="0"/>
                  <a:t>Average Distance, Geometric</a:t>
                </a:r>
                <a:r>
                  <a:rPr lang="en-US" sz="1600" dirty="0"/>
                  <a:t>: This is just the average distance to the centroid, with all points considered equally. We approximate this using sampling because the general form is somewhat cumbersome.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0993E1-F009-4818-B02E-4D548A583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8" y="2430455"/>
                <a:ext cx="6485538" cy="4087016"/>
              </a:xfrm>
              <a:prstGeom prst="rect">
                <a:avLst/>
              </a:prstGeom>
              <a:blipFill>
                <a:blip r:embed="rId2"/>
                <a:stretch>
                  <a:fillRect t="-448" b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Image result for distance&quot;">
            <a:extLst>
              <a:ext uri="{FF2B5EF4-FFF2-40B4-BE49-F238E27FC236}">
                <a16:creationId xmlns:a16="http://schemas.microsoft.com/office/drawing/2014/main" id="{D58BBE34-91F6-4E57-ACB3-6AFC84F9A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04" y="3184375"/>
            <a:ext cx="4647380" cy="23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86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6B79-5CED-4A36-89E7-34936339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Virginia Congressional Districts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CD972-3E77-42D0-B558-C3040333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378024"/>
            <a:ext cx="11693236" cy="41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152F-C38F-4DB1-90D5-4A52D0AD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Existing Congressional Districts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988C81-12E9-4AE8-8DC0-43380922B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72590"/>
              </p:ext>
            </p:extLst>
          </p:nvPr>
        </p:nvGraphicFramePr>
        <p:xfrm>
          <a:off x="894825" y="2267909"/>
          <a:ext cx="1000247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857">
                  <a:extLst>
                    <a:ext uri="{9D8B030D-6E8A-4147-A177-3AD203B41FA5}">
                      <a16:colId xmlns:a16="http://schemas.microsoft.com/office/drawing/2014/main" val="1521191646"/>
                    </a:ext>
                  </a:extLst>
                </a:gridCol>
                <a:gridCol w="1918779">
                  <a:extLst>
                    <a:ext uri="{9D8B030D-6E8A-4147-A177-3AD203B41FA5}">
                      <a16:colId xmlns:a16="http://schemas.microsoft.com/office/drawing/2014/main" val="2507865217"/>
                    </a:ext>
                  </a:extLst>
                </a:gridCol>
                <a:gridCol w="1625025">
                  <a:extLst>
                    <a:ext uri="{9D8B030D-6E8A-4147-A177-3AD203B41FA5}">
                      <a16:colId xmlns:a16="http://schemas.microsoft.com/office/drawing/2014/main" val="2828565341"/>
                    </a:ext>
                  </a:extLst>
                </a:gridCol>
                <a:gridCol w="2337393">
                  <a:extLst>
                    <a:ext uri="{9D8B030D-6E8A-4147-A177-3AD203B41FA5}">
                      <a16:colId xmlns:a16="http://schemas.microsoft.com/office/drawing/2014/main" val="2562486101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379300406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District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Polsby</a:t>
                      </a:r>
                      <a:r>
                        <a:rPr lang="en-US" sz="1200" dirty="0"/>
                        <a:t>-Popper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Convex Hull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Average Distance (Population)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Average Distance (Approximately Geometric)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75641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6774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8008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.0242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.0198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60844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44767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2927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1666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2289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24748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1385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55633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7043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b="1" dirty="0"/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0.182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0.641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0.510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0.435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08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63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6B79-5CED-4A36-89E7-34936339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Virginia Congressional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5FA9A-5EA0-49B5-A84A-EE1B46C0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7" y="2355273"/>
            <a:ext cx="1172722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152F-C38F-4DB1-90D5-4A52D0AD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New Congressional Districts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591714-124F-4BEE-A673-77009EE3E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54230"/>
              </p:ext>
            </p:extLst>
          </p:nvPr>
        </p:nvGraphicFramePr>
        <p:xfrm>
          <a:off x="1195893" y="2343829"/>
          <a:ext cx="93239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28">
                  <a:extLst>
                    <a:ext uri="{9D8B030D-6E8A-4147-A177-3AD203B41FA5}">
                      <a16:colId xmlns:a16="http://schemas.microsoft.com/office/drawing/2014/main" val="4110087855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946078304"/>
                    </a:ext>
                  </a:extLst>
                </a:gridCol>
                <a:gridCol w="1484851">
                  <a:extLst>
                    <a:ext uri="{9D8B030D-6E8A-4147-A177-3AD203B41FA5}">
                      <a16:colId xmlns:a16="http://schemas.microsoft.com/office/drawing/2014/main" val="3668735730"/>
                    </a:ext>
                  </a:extLst>
                </a:gridCol>
                <a:gridCol w="2147582">
                  <a:extLst>
                    <a:ext uri="{9D8B030D-6E8A-4147-A177-3AD203B41FA5}">
                      <a16:colId xmlns:a16="http://schemas.microsoft.com/office/drawing/2014/main" val="756065198"/>
                    </a:ext>
                  </a:extLst>
                </a:gridCol>
                <a:gridCol w="2474751">
                  <a:extLst>
                    <a:ext uri="{9D8B030D-6E8A-4147-A177-3AD203B41FA5}">
                      <a16:colId xmlns:a16="http://schemas.microsoft.com/office/drawing/2014/main" val="2892622891"/>
                    </a:ext>
                  </a:extLst>
                </a:gridCol>
              </a:tblGrid>
              <a:tr h="231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District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Polsby</a:t>
                      </a:r>
                      <a:r>
                        <a:rPr lang="en-US" sz="1200" dirty="0"/>
                        <a:t>-Popper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Convex Hull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Average Distance (Population)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Average Distance (Approximately Geometric)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15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855373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1863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19345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28372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9606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1575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25514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99661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8958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11919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435679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b="1" dirty="0"/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0.268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0.788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0.410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7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EA93-CEBA-4E73-A4F1-78292325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Challenges, Lessons Learned,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5DB7-EFFE-496F-BCBE-4C4F6219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46" y="2315426"/>
            <a:ext cx="11197797" cy="4095386"/>
          </a:xfrm>
        </p:spPr>
        <p:txBody>
          <a:bodyPr anchor="t">
            <a:normAutofit/>
          </a:bodyPr>
          <a:lstStyle/>
          <a:p>
            <a:r>
              <a:rPr lang="en-US" dirty="0"/>
              <a:t>There are a ton of things to know before you can work with GIS data effectively. </a:t>
            </a:r>
          </a:p>
          <a:p>
            <a:pPr lvl="1"/>
            <a:r>
              <a:rPr lang="en-US" dirty="0"/>
              <a:t>There are a ton of different ways to do the same thing.</a:t>
            </a:r>
          </a:p>
          <a:p>
            <a:pPr lvl="1"/>
            <a:r>
              <a:rPr lang="en-US" dirty="0"/>
              <a:t>And there are a lot of places where things can be messed up (corrupt data, inconsistent projections, etc.)</a:t>
            </a:r>
          </a:p>
          <a:p>
            <a:r>
              <a:rPr lang="en-US" dirty="0"/>
              <a:t>This method produces pretty good results and is very performant. I was happy with the output, but there is still a lot of work to do. </a:t>
            </a:r>
          </a:p>
        </p:txBody>
      </p:sp>
      <p:pic>
        <p:nvPicPr>
          <p:cNvPr id="3076" name="Picture 4" descr="Image result for challenges clipart&quot;">
            <a:extLst>
              <a:ext uri="{FF2B5EF4-FFF2-40B4-BE49-F238E27FC236}">
                <a16:creationId xmlns:a16="http://schemas.microsoft.com/office/drawing/2014/main" id="{42626FB5-F5D9-428C-9578-75FAD3FB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54" y="4276436"/>
            <a:ext cx="5325927" cy="23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2EC632-C68E-4D1B-96B1-0BDC03AE46C8}"/>
              </a:ext>
            </a:extLst>
          </p:cNvPr>
          <p:cNvSpPr txBox="1">
            <a:spLocks/>
          </p:cNvSpPr>
          <p:nvPr/>
        </p:nvSpPr>
        <p:spPr>
          <a:xfrm>
            <a:off x="322746" y="4473755"/>
            <a:ext cx="6142709" cy="23359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Changes in government happen slowly and introducing functionality like this will take many years. Using maps such as these for a starting point for an independent redistricting commission would probably be a good starting point.</a:t>
            </a:r>
          </a:p>
          <a:p>
            <a:r>
              <a:rPr lang="en-US" dirty="0"/>
              <a:t>Cleanup Items, other optimizations and analysis.</a:t>
            </a:r>
          </a:p>
          <a:p>
            <a:r>
              <a:rPr lang="en-US" dirty="0"/>
              <a:t>Revisit average distance</a:t>
            </a:r>
          </a:p>
        </p:txBody>
      </p:sp>
    </p:spTree>
    <p:extLst>
      <p:ext uri="{BB962C8B-B14F-4D97-AF65-F5344CB8AC3E}">
        <p14:creationId xmlns:p14="http://schemas.microsoft.com/office/powerpoint/2010/main" val="494704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52ACB-8ABE-463D-96DE-BC434530A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EEFBE-936C-49BA-8B10-AB747906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7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685B-74BC-4237-B9FE-8EE4C0E5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from Virginia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CBB5A-A18F-4230-B0F1-AE65FDEE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" y="2357416"/>
            <a:ext cx="3168004" cy="3055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A36EB-DF2A-45E4-908B-F7C27BF5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70" y="2357416"/>
            <a:ext cx="3492879" cy="3055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076A0-75F2-46DC-95CA-CCA6AF09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65" y="2357416"/>
            <a:ext cx="4672409" cy="3055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BB14C-4A23-40B1-B591-FFBEEE44735B}"/>
              </a:ext>
            </a:extLst>
          </p:cNvPr>
          <p:cNvSpPr txBox="1"/>
          <p:nvPr/>
        </p:nvSpPr>
        <p:spPr>
          <a:xfrm>
            <a:off x="457073" y="5609389"/>
            <a:ext cx="246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Congressional District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04BF3-CD3A-4782-8E0F-121B6386648A}"/>
              </a:ext>
            </a:extLst>
          </p:cNvPr>
          <p:cNvSpPr txBox="1"/>
          <p:nvPr/>
        </p:nvSpPr>
        <p:spPr>
          <a:xfrm>
            <a:off x="4216030" y="5609388"/>
            <a:ext cx="223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Senate District 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B880C-D8D3-455F-A883-F69EF670EFB2}"/>
              </a:ext>
            </a:extLst>
          </p:cNvPr>
          <p:cNvSpPr txBox="1"/>
          <p:nvPr/>
        </p:nvSpPr>
        <p:spPr>
          <a:xfrm>
            <a:off x="8555390" y="5609388"/>
            <a:ext cx="223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Senate Districts 15 &amp; 20</a:t>
            </a:r>
          </a:p>
        </p:txBody>
      </p:sp>
    </p:spTree>
    <p:extLst>
      <p:ext uri="{BB962C8B-B14F-4D97-AF65-F5344CB8AC3E}">
        <p14:creationId xmlns:p14="http://schemas.microsoft.com/office/powerpoint/2010/main" val="290136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AF1-B6D5-45BE-96C6-1B4E02D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Developments (since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8D67-7FE2-4B4F-AA29-1CE61836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66" y="2213051"/>
            <a:ext cx="9193507" cy="450178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In the past 20 years, gerrymandering has become a larger issue because data and computational power has become more accessible.</a:t>
            </a:r>
          </a:p>
          <a:p>
            <a:r>
              <a:rPr lang="en-US" sz="2000" dirty="0"/>
              <a:t>Bipartisan support for combatting issues relating to gerrymandering has arisen across the U.S. Some of the strategies being employed are:</a:t>
            </a:r>
          </a:p>
          <a:p>
            <a:pPr lvl="1"/>
            <a:r>
              <a:rPr lang="en-US" sz="1800" dirty="0"/>
              <a:t>Creation of independent redistricting commissions to remove the political bias from the process</a:t>
            </a:r>
          </a:p>
          <a:p>
            <a:pPr lvl="1"/>
            <a:r>
              <a:rPr lang="en-US" sz="1800" dirty="0"/>
              <a:t>Use the Court system to strike down poorly drawn maps and set a legal precedent for what acceptable districts should look like.</a:t>
            </a:r>
          </a:p>
          <a:p>
            <a:r>
              <a:rPr lang="en-US" sz="2000" dirty="0"/>
              <a:t>OneVirginia2021 is the leading organization advocating for bipartisan redistricting reform in Virginia by amending the state constitution to require an independent commission</a:t>
            </a:r>
          </a:p>
          <a:p>
            <a:r>
              <a:rPr lang="en-US" sz="2000" dirty="0"/>
              <a:t>FairVote.org is a national organization promoting fair elections. They sponsored a district map drawing competition in 2011.</a:t>
            </a:r>
          </a:p>
          <a:p>
            <a:r>
              <a:rPr lang="en-US" sz="2000" dirty="0"/>
              <a:t>Brian Olson is a pioneer in this field and has been extremely active by creating software that automatically draws maps, running a redistricting website, and giving TED talks.</a:t>
            </a:r>
          </a:p>
        </p:txBody>
      </p:sp>
      <p:pic>
        <p:nvPicPr>
          <p:cNvPr id="5122" name="Picture 2" descr="Image result for fairvote virginia&quot;">
            <a:extLst>
              <a:ext uri="{FF2B5EF4-FFF2-40B4-BE49-F238E27FC236}">
                <a16:creationId xmlns:a16="http://schemas.microsoft.com/office/drawing/2014/main" id="{13847EF8-309C-4D5B-AEF2-A111B0ED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80" y="4456434"/>
            <a:ext cx="1944254" cy="194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nevirginia2021&quot;">
            <a:extLst>
              <a:ext uri="{FF2B5EF4-FFF2-40B4-BE49-F238E27FC236}">
                <a16:creationId xmlns:a16="http://schemas.microsoft.com/office/drawing/2014/main" id="{A9499655-3CE9-4CCB-A4E1-4823AC12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80" y="2213051"/>
            <a:ext cx="1944254" cy="194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6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45C5-4364-43AA-B3E9-CB01473A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9A38-7CC0-4BC5-B758-94CA0879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6"/>
            <a:ext cx="6995252" cy="440112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While doing this project, I had 3 main goals: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Analyze the work from the authors of the 2018 paper: “Balanced Power Diagrams for Redistricting” (Vincent Cohen-</a:t>
            </a:r>
            <a:r>
              <a:rPr lang="en-US" dirty="0" err="1"/>
              <a:t>Addad</a:t>
            </a:r>
            <a:r>
              <a:rPr lang="en-US" dirty="0"/>
              <a:t>, Philip N. Klein, and Neal E. Young). Use their implementation to reproduce their work for Virginia maps. Virginia was not one of the states the original paper had a map for.</a:t>
            </a:r>
          </a:p>
          <a:p>
            <a:pPr lvl="1"/>
            <a:r>
              <a:rPr lang="en-US" dirty="0"/>
              <a:t>Create maps for Congress, the VA State Senate and the VA House of Delegates.</a:t>
            </a:r>
          </a:p>
          <a:p>
            <a:pPr>
              <a:buFont typeface="+mj-lt"/>
              <a:buAutoNum type="arabicPeriod"/>
            </a:pPr>
            <a:r>
              <a:rPr lang="en-US" dirty="0"/>
              <a:t>Expand the original work to make maps more useful by modifying the output so that the electoral district boundaries are sensitive to existing census blocks.</a:t>
            </a:r>
          </a:p>
          <a:p>
            <a:pPr>
              <a:buFont typeface="+mj-lt"/>
              <a:buAutoNum type="arabicPeriod"/>
            </a:pPr>
            <a:r>
              <a:rPr lang="en-US" dirty="0"/>
              <a:t>Investigate metrics for compactness and create scripts to perform calculations on the original and updated maps.</a:t>
            </a:r>
          </a:p>
        </p:txBody>
      </p:sp>
      <p:pic>
        <p:nvPicPr>
          <p:cNvPr id="2052" name="Picture 4" descr="Clipart, Globe Clipart 19 Globe Clip Art Transparent - Planet Earth Vector Png (615x614), Png Download">
            <a:extLst>
              <a:ext uri="{FF2B5EF4-FFF2-40B4-BE49-F238E27FC236}">
                <a16:creationId xmlns:a16="http://schemas.microsoft.com/office/drawing/2014/main" id="{6D13043E-76A1-45EA-9312-6EB90D70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63" y="2222286"/>
            <a:ext cx="4100945" cy="40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2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A73F-E5A5-4F62-BD34-36595C17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&amp; Software</a:t>
            </a:r>
          </a:p>
        </p:txBody>
      </p:sp>
      <p:pic>
        <p:nvPicPr>
          <p:cNvPr id="1026" name="Picture 2" descr="Image result for c++ 11&quot;">
            <a:extLst>
              <a:ext uri="{FF2B5EF4-FFF2-40B4-BE49-F238E27FC236}">
                <a16:creationId xmlns:a16="http://schemas.microsoft.com/office/drawing/2014/main" id="{C321229F-3642-4F2C-A5E0-B8C96675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01" y="4676273"/>
            <a:ext cx="1303202" cy="14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anguage&quot;">
            <a:extLst>
              <a:ext uri="{FF2B5EF4-FFF2-40B4-BE49-F238E27FC236}">
                <a16:creationId xmlns:a16="http://schemas.microsoft.com/office/drawing/2014/main" id="{F4E170ED-665E-42EE-8B71-68D7B5BD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70898"/>
            <a:ext cx="2000576" cy="20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gis&quot;">
            <a:extLst>
              <a:ext uri="{FF2B5EF4-FFF2-40B4-BE49-F238E27FC236}">
                <a16:creationId xmlns:a16="http://schemas.microsoft.com/office/drawing/2014/main" id="{FF364527-4B4F-4785-8533-30CB21D1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507" y="3429000"/>
            <a:ext cx="2480638" cy="227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CD98C128-E0BD-453F-B72F-E4886B5D7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47642"/>
              </p:ext>
            </p:extLst>
          </p:nvPr>
        </p:nvGraphicFramePr>
        <p:xfrm>
          <a:off x="5329240" y="2454888"/>
          <a:ext cx="6557972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498">
                  <a:extLst>
                    <a:ext uri="{9D8B030D-6E8A-4147-A177-3AD203B41FA5}">
                      <a16:colId xmlns:a16="http://schemas.microsoft.com/office/drawing/2014/main" val="39157790"/>
                    </a:ext>
                  </a:extLst>
                </a:gridCol>
                <a:gridCol w="4424474">
                  <a:extLst>
                    <a:ext uri="{9D8B030D-6E8A-4147-A177-3AD203B41FA5}">
                      <a16:colId xmlns:a16="http://schemas.microsoft.com/office/drawing/2014/main" val="3695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&amp;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4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Implementation of balanced power diagrams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59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 3.7.2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formatting and processing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0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Shapely 1.6.4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Performing computations on polygons.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9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Pyshp</a:t>
                      </a:r>
                      <a:r>
                        <a:rPr lang="en-US" dirty="0"/>
                        <a:t> 2.1.0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Programmatically read and write shapefiles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61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PyProj</a:t>
                      </a:r>
                      <a:r>
                        <a:rPr lang="en-US" dirty="0"/>
                        <a:t> 2.4.2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Cartographic Projections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3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QGIS 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Manipulate geospatial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gnuplot</a:t>
                      </a:r>
                      <a:r>
                        <a:rPr lang="en-US" dirty="0"/>
                        <a:t> 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map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72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A2DA-5E97-4F86-8BFA-3811E947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Steps for Creating Maps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6E10417-FB76-4AC0-AF3A-3C349759D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671348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69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97C8-EC25-4B41-900A-7F42F6E7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Data Collection for Virginia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C58C3-FB3C-4B0B-95E6-2B88FF49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69" y="2366613"/>
            <a:ext cx="5648482" cy="3227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15FF3-7DD9-4A36-AD92-0937368A40D9}"/>
              </a:ext>
            </a:extLst>
          </p:cNvPr>
          <p:cNvSpPr txBox="1"/>
          <p:nvPr/>
        </p:nvSpPr>
        <p:spPr>
          <a:xfrm>
            <a:off x="7081755" y="5664895"/>
            <a:ext cx="414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Virginia Congressional Map in QGIS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15807D-0524-4A38-900C-64DFACD8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2222286"/>
            <a:ext cx="6082874" cy="4492549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Shapefiles are relatively easy to find. I was able to download shapefiles from:</a:t>
            </a:r>
          </a:p>
          <a:p>
            <a:pPr lvl="1"/>
            <a:r>
              <a:rPr lang="en-US" dirty="0"/>
              <a:t>The US Census FTP site.</a:t>
            </a:r>
          </a:p>
          <a:p>
            <a:pPr lvl="1"/>
            <a:r>
              <a:rPr lang="en-US" dirty="0"/>
              <a:t>Several repositories, such as the VA Public Access Project</a:t>
            </a:r>
          </a:p>
          <a:p>
            <a:pPr lvl="1"/>
            <a:r>
              <a:rPr lang="en-US" dirty="0"/>
              <a:t>The VA Department of Elections</a:t>
            </a:r>
          </a:p>
          <a:p>
            <a:pPr lvl="1"/>
            <a:r>
              <a:rPr lang="en-US" dirty="0"/>
              <a:t>The VDOT website</a:t>
            </a:r>
          </a:p>
          <a:p>
            <a:r>
              <a:rPr lang="en-US" dirty="0"/>
              <a:t>Population data is a bit harder to find, but it can be downloaded from the American </a:t>
            </a:r>
            <a:r>
              <a:rPr lang="en-US" dirty="0" err="1"/>
              <a:t>FactFinder</a:t>
            </a:r>
            <a:r>
              <a:rPr lang="en-US" dirty="0"/>
              <a:t> website (run by the Census bureau).</a:t>
            </a:r>
          </a:p>
          <a:p>
            <a:r>
              <a:rPr lang="en-US" dirty="0"/>
              <a:t>When working with geospatial information, working with the available tools and understanding their capabilities is very important.</a:t>
            </a:r>
          </a:p>
          <a:p>
            <a:pPr lvl="1"/>
            <a:r>
              <a:rPr lang="en-US" dirty="0"/>
              <a:t>I went through a learning curve with this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6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4CD1-A92C-42CD-9CBF-93BF6B6A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Step 1: Sample Starting Maps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A3C22-314D-45B0-93BF-908FE44F954E}"/>
              </a:ext>
            </a:extLst>
          </p:cNvPr>
          <p:cNvSpPr/>
          <p:nvPr/>
        </p:nvSpPr>
        <p:spPr>
          <a:xfrm>
            <a:off x="4831396" y="2207491"/>
            <a:ext cx="7215550" cy="22127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392D-BA45-434F-A435-55C8D179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26" y="344194"/>
            <a:ext cx="6985420" cy="247982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18C0FE-2CF9-45DA-B155-3D77787D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5" b="14637"/>
          <a:stretch/>
        </p:blipFill>
        <p:spPr>
          <a:xfrm>
            <a:off x="4695474" y="3923147"/>
            <a:ext cx="7351472" cy="2662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201F5-8FF4-4E70-A1EC-15EB48FC0056}"/>
              </a:ext>
            </a:extLst>
          </p:cNvPr>
          <p:cNvSpPr txBox="1"/>
          <p:nvPr/>
        </p:nvSpPr>
        <p:spPr>
          <a:xfrm>
            <a:off x="6096000" y="2844910"/>
            <a:ext cx="598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Above: Current Virginia Congressional Districts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56EED-F933-4E63-992E-F8CDCB826DED}"/>
              </a:ext>
            </a:extLst>
          </p:cNvPr>
          <p:cNvSpPr txBox="1"/>
          <p:nvPr/>
        </p:nvSpPr>
        <p:spPr>
          <a:xfrm>
            <a:off x="5353451" y="4279376"/>
            <a:ext cx="294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Below: Current Virginia State Senate Districts</a:t>
            </a:r>
          </a:p>
        </p:txBody>
      </p:sp>
    </p:spTree>
    <p:extLst>
      <p:ext uri="{BB962C8B-B14F-4D97-AF65-F5344CB8AC3E}">
        <p14:creationId xmlns:p14="http://schemas.microsoft.com/office/powerpoint/2010/main" val="598589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1738</Words>
  <Application>Microsoft Office PowerPoint</Application>
  <PresentationFormat>Widescreen</PresentationFormat>
  <Paragraphs>258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Cambria Math</vt:lpstr>
      <vt:lpstr>Century Gothic</vt:lpstr>
      <vt:lpstr>Wingdings 2</vt:lpstr>
      <vt:lpstr>Quotable</vt:lpstr>
      <vt:lpstr>Automatic Creation Of Voting Districts</vt:lpstr>
      <vt:lpstr>What is “Gerrymandering”?</vt:lpstr>
      <vt:lpstr>Some Examples from Virginia</vt:lpstr>
      <vt:lpstr>Recent Developments (since 2000)</vt:lpstr>
      <vt:lpstr>Project Goals</vt:lpstr>
      <vt:lpstr>Technology &amp; Software</vt:lpstr>
      <vt:lpstr>Steps for Creating Maps</vt:lpstr>
      <vt:lpstr>Step 1. Data Collection for Virginia</vt:lpstr>
      <vt:lpstr>Step 1: Sample Starting Maps</vt:lpstr>
      <vt:lpstr>Step 2: Format Population and Census Block Data for Algorithm</vt:lpstr>
      <vt:lpstr>Step 2: Census Blocks with Centroids</vt:lpstr>
      <vt:lpstr>Step 3: Run Application to Create Maps for Virginia  </vt:lpstr>
      <vt:lpstr>Step 3: Pseudocode for Balanced Centroidal Power Diagrams</vt:lpstr>
      <vt:lpstr>Step 3: Sample Output for Two Maps Congressional Districts</vt:lpstr>
      <vt:lpstr>Step 4: Use Map Output to Create Shapefiles</vt:lpstr>
      <vt:lpstr>Step 4, Continued: Merge output</vt:lpstr>
      <vt:lpstr>Step 4: Intersect and Cleanup</vt:lpstr>
      <vt:lpstr> Step 5: Generate District Maps without Splitting Census Blocks</vt:lpstr>
      <vt:lpstr>Step 5: Final Output</vt:lpstr>
      <vt:lpstr>Creating Metrics to Evaluate Maps</vt:lpstr>
      <vt:lpstr>Metrics, Continued</vt:lpstr>
      <vt:lpstr>Metrics Continued: Average Distances</vt:lpstr>
      <vt:lpstr>Existing Virginia Congressional Districts</vt:lpstr>
      <vt:lpstr>Metrics for Existing Congressional Districts</vt:lpstr>
      <vt:lpstr>New Virginia Congressional Districts</vt:lpstr>
      <vt:lpstr>Metrics for New Congressional Districts</vt:lpstr>
      <vt:lpstr>Challenges, Lessons Learned, and 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Creation Of Voting Districts</dc:title>
  <dc:creator>William</dc:creator>
  <cp:lastModifiedBy>William</cp:lastModifiedBy>
  <cp:revision>37</cp:revision>
  <dcterms:created xsi:type="dcterms:W3CDTF">2019-12-16T11:37:07Z</dcterms:created>
  <dcterms:modified xsi:type="dcterms:W3CDTF">2019-12-18T23:44:57Z</dcterms:modified>
</cp:coreProperties>
</file>